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q7UgxvTLFiQv+50JBB6BKN9c7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a-DK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35e768f6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a35e768f6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35e768f6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a35e768f6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35e768f64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a35e768f64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5e768f6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a35e768f6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5e768f64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a35e768f64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35e768f64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a35e768f64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5e768f64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a35e768f64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5e768f64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a35e768f64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35e768f64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a35e768f64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35e768f64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a35e768f64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35e768f64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a35e768f64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35e768f64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a35e768f64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35e768f6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35e768f6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a35e768f6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35e768f6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a35e768f6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5e768f64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35e768f64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a35e768f64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35e768f64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35e768f64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a35e768f64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35e768f64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35e768f64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a35e768f64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35b76067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ga35b76067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35b76067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a35b76067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5e768f64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a35e768f64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35e768f6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a35e768f6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35e768f6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a35e768f6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35e768f64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a35e768f64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5e768f64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a35e768f64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5"/>
          <p:cNvGrpSpPr/>
          <p:nvPr/>
        </p:nvGrpSpPr>
        <p:grpSpPr>
          <a:xfrm>
            <a:off x="-3249625" y="-844902"/>
            <a:ext cx="17221200" cy="7702902"/>
            <a:chOff x="-3171825" y="-808594"/>
            <a:chExt cx="17221200" cy="7702902"/>
          </a:xfrm>
        </p:grpSpPr>
        <p:pic>
          <p:nvPicPr>
            <p:cNvPr id="17" name="Google Shape;17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" y="0"/>
              <a:ext cx="12256547" cy="689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171825" y="-808594"/>
              <a:ext cx="17221200" cy="420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5"/>
          <p:cNvSpPr txBox="1"/>
          <p:nvPr>
            <p:ph type="ctrTitle"/>
          </p:nvPr>
        </p:nvSpPr>
        <p:spPr>
          <a:xfrm>
            <a:off x="840328" y="1975246"/>
            <a:ext cx="717972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840328" y="4500004"/>
            <a:ext cx="5867400" cy="105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ECF8"/>
              </a:buClr>
              <a:buSzPts val="2400"/>
              <a:buNone/>
              <a:defRPr sz="2400">
                <a:solidFill>
                  <a:srgbClr val="D9ECF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2481" y="5773772"/>
            <a:ext cx="2107461" cy="83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328" y="5958076"/>
            <a:ext cx="1916590" cy="5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2898" y="5958076"/>
            <a:ext cx="1045014" cy="52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9206" y="5773772"/>
            <a:ext cx="683142" cy="75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80739" y="6019270"/>
            <a:ext cx="1054704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3924" y="5807491"/>
            <a:ext cx="1814101" cy="67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707874" y="269875"/>
            <a:ext cx="964592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  <a:defRPr>
                <a:solidFill>
                  <a:srgbClr val="1132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3432063" y="3095833"/>
            <a:ext cx="16434078" cy="40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98570" y="482302"/>
            <a:ext cx="1786404" cy="71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7"/>
          <p:cNvGrpSpPr/>
          <p:nvPr/>
        </p:nvGrpSpPr>
        <p:grpSpPr>
          <a:xfrm>
            <a:off x="4914217" y="-2310471"/>
            <a:ext cx="17722888" cy="9168471"/>
            <a:chOff x="4939263" y="-2274163"/>
            <a:chExt cx="17722888" cy="9168471"/>
          </a:xfrm>
        </p:grpSpPr>
        <p:pic>
          <p:nvPicPr>
            <p:cNvPr id="34" name="Google Shape;34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166277" y="0"/>
              <a:ext cx="4090270" cy="689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96408">
              <a:off x="5190107" y="-125324"/>
              <a:ext cx="17221200" cy="420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7"/>
          <p:cNvSpPr txBox="1"/>
          <p:nvPr>
            <p:ph type="ctrTitle"/>
          </p:nvPr>
        </p:nvSpPr>
        <p:spPr>
          <a:xfrm>
            <a:off x="840328" y="1975246"/>
            <a:ext cx="7179722" cy="15849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2399"/>
              </a:buClr>
              <a:buSzPts val="6000"/>
              <a:buFont typeface="Arial"/>
              <a:buNone/>
              <a:defRPr sz="6000">
                <a:solidFill>
                  <a:srgbClr val="9623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2481" y="5773772"/>
            <a:ext cx="2107461" cy="83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3475" y="2558244"/>
            <a:ext cx="2552736" cy="73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31649" y="3712553"/>
            <a:ext cx="1045014" cy="52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11982" y="4529854"/>
            <a:ext cx="683142" cy="75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47344" y="4729459"/>
            <a:ext cx="1054704" cy="3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46502" y="3560179"/>
            <a:ext cx="1814101" cy="67188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40328" y="4232068"/>
            <a:ext cx="6978849" cy="497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40328" y="4733032"/>
            <a:ext cx="6978849" cy="606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2399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962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3.93.37.217:40000/dtale/main/1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lbert-kevin/SyntheticHealthData2020" TargetMode="External"/><Relationship Id="rId4" Type="http://schemas.openxmlformats.org/officeDocument/2006/relationships/hyperlink" Target="https://github.com/albert-kevin/SyntheticHealthData2020" TargetMode="External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840324" y="1518050"/>
            <a:ext cx="8408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da-DK"/>
              <a:t>12monkeys</a:t>
            </a:r>
            <a:endParaRPr/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840324" y="4042800"/>
            <a:ext cx="8174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ECF8"/>
              </a:buClr>
              <a:buSzPts val="2400"/>
              <a:buNone/>
            </a:pPr>
            <a:r>
              <a:rPr lang="da-DK"/>
              <a:t>Synthetic Health Data Hackathon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35e768f64_0_15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Datamodel</a:t>
            </a:r>
            <a:endParaRPr/>
          </a:p>
        </p:txBody>
      </p:sp>
      <p:pic>
        <p:nvPicPr>
          <p:cNvPr id="115" name="Google Shape;115;ga35e768f6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405550"/>
            <a:ext cx="793432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a35e768f6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25" y="3472474"/>
            <a:ext cx="4257676" cy="33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5e768f64_0_3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interactive dataset dashboard</a:t>
            </a:r>
            <a:endParaRPr/>
          </a:p>
        </p:txBody>
      </p:sp>
      <p:sp>
        <p:nvSpPr>
          <p:cNvPr id="122" name="Google Shape;122;ga35e768f64_0_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u="sng">
                <a:solidFill>
                  <a:schemeClr val="hlink"/>
                </a:solidFill>
                <a:hlinkClick r:id="rId3"/>
              </a:rPr>
              <a:t>http://13.93.37.217:40000/dtale/main/1</a:t>
            </a:r>
            <a:endParaRPr/>
          </a:p>
        </p:txBody>
      </p:sp>
      <p:pic>
        <p:nvPicPr>
          <p:cNvPr id="123" name="Google Shape;123;ga35e768f6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02" y="2426950"/>
            <a:ext cx="9430176" cy="40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35e768f64_0_42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static</a:t>
            </a:r>
            <a:r>
              <a:rPr lang="da-DK"/>
              <a:t> dataset report</a:t>
            </a:r>
            <a:endParaRPr/>
          </a:p>
        </p:txBody>
      </p:sp>
      <p:pic>
        <p:nvPicPr>
          <p:cNvPr id="129" name="Google Shape;129;ga35e768f64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38" y="1477100"/>
            <a:ext cx="1111567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35e768f64_0_37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Data cleaning</a:t>
            </a:r>
            <a:endParaRPr/>
          </a:p>
        </p:txBody>
      </p:sp>
      <p:sp>
        <p:nvSpPr>
          <p:cNvPr id="135" name="Google Shape;135;ga35e768f64_0_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6" name="Google Shape;136;ga35e768f6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1829525"/>
            <a:ext cx="112299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35e768f64_0_50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Machine Learning</a:t>
            </a:r>
            <a:endParaRPr/>
          </a:p>
        </p:txBody>
      </p:sp>
      <p:sp>
        <p:nvSpPr>
          <p:cNvPr id="142" name="Google Shape;142;ga35e768f64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Multilabel Classification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target “readmitted”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primary metric “AUC_weighted”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cross validation 5 (full dataset)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no DeepLearning used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autoML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auto feature engineering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run on cloud VM (4 core, 32GB) can scale to cluster 20 nodes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cloud infrastructure (compute, storage, VM)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da-DK"/>
              <a:t>synthetic dataset Version 1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35e768f64_0_57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Machine Learning</a:t>
            </a:r>
            <a:endParaRPr/>
          </a:p>
        </p:txBody>
      </p:sp>
      <p:sp>
        <p:nvSpPr>
          <p:cNvPr id="148" name="Google Shape;148;ga35e768f64_0_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ga35e768f64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31" y="1595581"/>
            <a:ext cx="10653550" cy="484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35e768f64_0_98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Machine Learning</a:t>
            </a:r>
            <a:endParaRPr/>
          </a:p>
        </p:txBody>
      </p:sp>
      <p:sp>
        <p:nvSpPr>
          <p:cNvPr id="155" name="Google Shape;155;ga35e768f64_0_98"/>
          <p:cNvSpPr txBox="1"/>
          <p:nvPr>
            <p:ph idx="1" type="body"/>
          </p:nvPr>
        </p:nvSpPr>
        <p:spPr>
          <a:xfrm>
            <a:off x="83820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Synthetic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AUC_weighted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0.8957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log_loss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0.5496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0.7771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f1_score_weighted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0.7736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6" name="Google Shape;156;ga35e768f64_0_98"/>
          <p:cNvSpPr txBox="1"/>
          <p:nvPr>
            <p:ph idx="1" type="body"/>
          </p:nvPr>
        </p:nvSpPr>
        <p:spPr>
          <a:xfrm>
            <a:off x="616025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Real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AUC_weighted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0.6533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log_loss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0.8977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0.5755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1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f1_score_weighted</a:t>
            </a:r>
            <a:endParaRPr b="1" sz="1900">
              <a:solidFill>
                <a:srgbClr val="59595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-DK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0.5217</a:t>
            </a:r>
            <a:endParaRPr b="1"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35e768f64_0_119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Machine Learning</a:t>
            </a:r>
            <a:endParaRPr/>
          </a:p>
        </p:txBody>
      </p:sp>
      <p:sp>
        <p:nvSpPr>
          <p:cNvPr id="162" name="Google Shape;162;ga35e768f64_0_119"/>
          <p:cNvSpPr txBox="1"/>
          <p:nvPr>
            <p:ph idx="1" type="body"/>
          </p:nvPr>
        </p:nvSpPr>
        <p:spPr>
          <a:xfrm>
            <a:off x="83820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Synthetic data</a:t>
            </a:r>
            <a:endParaRPr/>
          </a:p>
        </p:txBody>
      </p:sp>
      <p:pic>
        <p:nvPicPr>
          <p:cNvPr id="163" name="Google Shape;163;ga35e768f64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100" y="2757338"/>
            <a:ext cx="62293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35e768f64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50" y="2747813"/>
            <a:ext cx="62674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35e768f64_0_119"/>
          <p:cNvSpPr txBox="1"/>
          <p:nvPr>
            <p:ph idx="1" type="body"/>
          </p:nvPr>
        </p:nvSpPr>
        <p:spPr>
          <a:xfrm>
            <a:off x="616025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Real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35e768f64_0_108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ROC</a:t>
            </a:r>
            <a:endParaRPr/>
          </a:p>
        </p:txBody>
      </p:sp>
      <p:sp>
        <p:nvSpPr>
          <p:cNvPr id="171" name="Google Shape;171;ga35e768f64_0_108"/>
          <p:cNvSpPr txBox="1"/>
          <p:nvPr>
            <p:ph idx="1" type="body"/>
          </p:nvPr>
        </p:nvSpPr>
        <p:spPr>
          <a:xfrm>
            <a:off x="83820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Synthetic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2" name="Google Shape;172;ga35e768f64_0_108"/>
          <p:cNvSpPr txBox="1"/>
          <p:nvPr>
            <p:ph idx="1" type="body"/>
          </p:nvPr>
        </p:nvSpPr>
        <p:spPr>
          <a:xfrm>
            <a:off x="616025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Real data</a:t>
            </a:r>
            <a:endParaRPr/>
          </a:p>
        </p:txBody>
      </p:sp>
      <p:pic>
        <p:nvPicPr>
          <p:cNvPr id="173" name="Google Shape;173;ga35e768f64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400" y="2759614"/>
            <a:ext cx="6267601" cy="400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a35e768f64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9633"/>
            <a:ext cx="5924399" cy="376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35e768f64_0_154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Feature Importance</a:t>
            </a:r>
            <a:endParaRPr/>
          </a:p>
        </p:txBody>
      </p:sp>
      <p:sp>
        <p:nvSpPr>
          <p:cNvPr id="180" name="Google Shape;180;ga35e768f64_0_154"/>
          <p:cNvSpPr txBox="1"/>
          <p:nvPr>
            <p:ph idx="1" type="body"/>
          </p:nvPr>
        </p:nvSpPr>
        <p:spPr>
          <a:xfrm>
            <a:off x="83820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Synthetic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1" name="Google Shape;181;ga35e768f6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3950"/>
            <a:ext cx="11592776" cy="35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>
            <p:ph type="title"/>
          </p:nvPr>
        </p:nvSpPr>
        <p:spPr>
          <a:xfrm>
            <a:off x="1707874" y="269875"/>
            <a:ext cx="964592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Team</a:t>
            </a:r>
            <a:endParaRPr/>
          </a:p>
        </p:txBody>
      </p:sp>
      <p:sp>
        <p:nvSpPr>
          <p:cNvPr id="56" name="Google Shape;56;p2"/>
          <p:cNvSpPr txBox="1"/>
          <p:nvPr>
            <p:ph idx="1" type="body"/>
          </p:nvPr>
        </p:nvSpPr>
        <p:spPr>
          <a:xfrm>
            <a:off x="838200" y="1825625"/>
            <a:ext cx="5173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Kevin Albert</a:t>
            </a:r>
            <a:endParaRPr/>
          </a:p>
        </p:txBody>
      </p:sp>
      <p:sp>
        <p:nvSpPr>
          <p:cNvPr id="57" name="Google Shape;57;p2"/>
          <p:cNvSpPr txBox="1"/>
          <p:nvPr>
            <p:ph idx="1" type="body"/>
          </p:nvPr>
        </p:nvSpPr>
        <p:spPr>
          <a:xfrm>
            <a:off x="6103875" y="1825625"/>
            <a:ext cx="5173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Andre Fontes</a:t>
            </a:r>
            <a:endParaRPr/>
          </a:p>
        </p:txBody>
      </p:sp>
      <p:pic>
        <p:nvPicPr>
          <p:cNvPr id="58" name="Google Shape;5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2738127"/>
            <a:ext cx="2708424" cy="3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775" y="3090775"/>
            <a:ext cx="52768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35e768f64_0_163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Feature Importance</a:t>
            </a:r>
            <a:endParaRPr/>
          </a:p>
        </p:txBody>
      </p:sp>
      <p:sp>
        <p:nvSpPr>
          <p:cNvPr id="187" name="Google Shape;187;ga35e768f64_0_163"/>
          <p:cNvSpPr txBox="1"/>
          <p:nvPr>
            <p:ph idx="1" type="body"/>
          </p:nvPr>
        </p:nvSpPr>
        <p:spPr>
          <a:xfrm>
            <a:off x="6160250" y="1825625"/>
            <a:ext cx="50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/>
              <a:t>Real data</a:t>
            </a:r>
            <a:endParaRPr/>
          </a:p>
        </p:txBody>
      </p:sp>
      <p:pic>
        <p:nvPicPr>
          <p:cNvPr id="188" name="Google Shape;188;ga35e768f64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7675"/>
            <a:ext cx="11805099" cy="3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35e768f64_0_149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Some Interesting Findings</a:t>
            </a:r>
            <a:endParaRPr/>
          </a:p>
        </p:txBody>
      </p:sp>
      <p:sp>
        <p:nvSpPr>
          <p:cNvPr id="194" name="Google Shape;194;ga35e768f64_0_1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a35e768f6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0" y="152400"/>
            <a:ext cx="10643898" cy="665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a35e768f64_1_6"/>
          <p:cNvSpPr txBox="1"/>
          <p:nvPr/>
        </p:nvSpPr>
        <p:spPr>
          <a:xfrm>
            <a:off x="5309400" y="321800"/>
            <a:ext cx="1689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>
                <a:solidFill>
                  <a:srgbClr val="FF0000"/>
                </a:solidFill>
              </a:rPr>
              <a:t>No readmission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2" name="Google Shape;202;ga35e768f64_1_6"/>
          <p:cNvSpPr txBox="1"/>
          <p:nvPr/>
        </p:nvSpPr>
        <p:spPr>
          <a:xfrm>
            <a:off x="8135625" y="593350"/>
            <a:ext cx="26748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/>
              <a:t>HbA1c groups (</a:t>
            </a:r>
            <a:r>
              <a:rPr b="1" lang="da-DK">
                <a:solidFill>
                  <a:srgbClr val="FF0000"/>
                </a:solidFill>
              </a:rPr>
              <a:t>red nodes</a:t>
            </a:r>
            <a:r>
              <a:rPr b="1" lang="da-DK"/>
              <a:t>):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Normal (&lt;7%)</a:t>
            </a:r>
            <a:br>
              <a:rPr lang="da-DK"/>
            </a:br>
            <a:r>
              <a:rPr lang="da-DK"/>
              <a:t>Diabetes (7%&lt;x&lt;8%)</a:t>
            </a:r>
            <a:br>
              <a:rPr lang="da-DK"/>
            </a:br>
            <a:r>
              <a:rPr lang="da-DK"/>
              <a:t>Severe Diabetes (&gt;8%)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a35e768f6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0888777" cy="67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a35e768f64_1_0"/>
          <p:cNvSpPr txBox="1"/>
          <p:nvPr/>
        </p:nvSpPr>
        <p:spPr>
          <a:xfrm>
            <a:off x="5460300" y="321775"/>
            <a:ext cx="2674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>
                <a:solidFill>
                  <a:srgbClr val="FF0000"/>
                </a:solidFill>
              </a:rPr>
              <a:t>Readmitted after 30 days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9" name="Google Shape;209;ga35e768f64_1_0"/>
          <p:cNvSpPr txBox="1"/>
          <p:nvPr/>
        </p:nvSpPr>
        <p:spPr>
          <a:xfrm>
            <a:off x="8246250" y="633575"/>
            <a:ext cx="26748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/>
              <a:t>HbA1c groups (</a:t>
            </a:r>
            <a:r>
              <a:rPr b="1" lang="da-DK">
                <a:solidFill>
                  <a:srgbClr val="FF0000"/>
                </a:solidFill>
              </a:rPr>
              <a:t>red nodes</a:t>
            </a:r>
            <a:r>
              <a:rPr b="1" lang="da-DK"/>
              <a:t>):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Normal (&lt;7%)</a:t>
            </a:r>
            <a:br>
              <a:rPr lang="da-DK"/>
            </a:br>
            <a:r>
              <a:rPr lang="da-DK"/>
              <a:t>Diabetes (7%&lt;x&lt;8%)</a:t>
            </a:r>
            <a:br>
              <a:rPr lang="da-DK"/>
            </a:br>
            <a:r>
              <a:rPr lang="da-DK"/>
              <a:t>Severe Diabetes (&gt;8%)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a35e768f64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00"/>
            <a:ext cx="10748474" cy="6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a35e768f64_1_13"/>
          <p:cNvSpPr txBox="1"/>
          <p:nvPr/>
        </p:nvSpPr>
        <p:spPr>
          <a:xfrm>
            <a:off x="5551325" y="382125"/>
            <a:ext cx="2674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>
                <a:solidFill>
                  <a:srgbClr val="FF0000"/>
                </a:solidFill>
              </a:rPr>
              <a:t>Readmitted within 30 days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7" name="Google Shape;217;ga35e768f64_1_13"/>
          <p:cNvSpPr txBox="1"/>
          <p:nvPr/>
        </p:nvSpPr>
        <p:spPr>
          <a:xfrm>
            <a:off x="8296525" y="593375"/>
            <a:ext cx="26748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/>
              <a:t>HbA1c groups (</a:t>
            </a:r>
            <a:r>
              <a:rPr b="1" lang="da-DK">
                <a:solidFill>
                  <a:srgbClr val="FF0000"/>
                </a:solidFill>
              </a:rPr>
              <a:t>red nodes</a:t>
            </a:r>
            <a:r>
              <a:rPr b="1" lang="da-DK"/>
              <a:t>):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Normal (&lt;7%)</a:t>
            </a:r>
            <a:br>
              <a:rPr lang="da-DK"/>
            </a:br>
            <a:r>
              <a:rPr lang="da-DK"/>
              <a:t>Diabetes (7%&lt;x&lt;8%)</a:t>
            </a:r>
            <a:br>
              <a:rPr lang="da-DK"/>
            </a:br>
            <a:r>
              <a:rPr lang="da-DK"/>
              <a:t>Severe Diabetes (&gt;8%)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a35e768f64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207926" cy="66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a35e768f64_1_26"/>
          <p:cNvSpPr txBox="1"/>
          <p:nvPr/>
        </p:nvSpPr>
        <p:spPr>
          <a:xfrm>
            <a:off x="2966450" y="273075"/>
            <a:ext cx="5912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>
                <a:solidFill>
                  <a:srgbClr val="FF0000"/>
                </a:solidFill>
              </a:rPr>
              <a:t>Severe Diabetes </a:t>
            </a:r>
            <a:r>
              <a:rPr lang="da-DK"/>
              <a:t>(on the encounter) -&gt;</a:t>
            </a:r>
            <a:r>
              <a:rPr b="1" lang="da-DK"/>
              <a:t> </a:t>
            </a:r>
            <a:r>
              <a:rPr b="1" lang="da-DK">
                <a:solidFill>
                  <a:srgbClr val="FF0000"/>
                </a:solidFill>
              </a:rPr>
              <a:t>No readmission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a35e768f64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50" y="67100"/>
            <a:ext cx="9482549" cy="6628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a35e768f64_1_35"/>
          <p:cNvSpPr txBox="1"/>
          <p:nvPr/>
        </p:nvSpPr>
        <p:spPr>
          <a:xfrm>
            <a:off x="2541325" y="268550"/>
            <a:ext cx="6123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-DK">
                <a:solidFill>
                  <a:srgbClr val="FF0000"/>
                </a:solidFill>
              </a:rPr>
              <a:t>Severe Diabetes </a:t>
            </a:r>
            <a:r>
              <a:rPr lang="da-DK"/>
              <a:t>(on the encounter) -&gt;</a:t>
            </a:r>
            <a:r>
              <a:rPr b="1" lang="da-DK"/>
              <a:t> </a:t>
            </a:r>
            <a:r>
              <a:rPr b="1" lang="da-DK">
                <a:solidFill>
                  <a:srgbClr val="FF0000"/>
                </a:solidFill>
              </a:rPr>
              <a:t>Admission in less than 30 days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35b76067e_0_0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Track</a:t>
            </a:r>
            <a:endParaRPr/>
          </a:p>
        </p:txBody>
      </p:sp>
      <p:sp>
        <p:nvSpPr>
          <p:cNvPr id="65" name="Google Shape;65;ga35b76067e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da-DK" sz="4200"/>
              <a:t>Diabetes - Bioinformatics - Data Set</a:t>
            </a:r>
            <a:endParaRPr b="1" sz="4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-495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da-DK" sz="4200"/>
              <a:t>Diabetes - Machine Learning - Data Set</a:t>
            </a:r>
            <a:endParaRPr b="1"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5b76067e_0_5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Tools</a:t>
            </a:r>
            <a:endParaRPr/>
          </a:p>
        </p:txBody>
      </p:sp>
      <p:sp>
        <p:nvSpPr>
          <p:cNvPr id="71" name="Google Shape;71;ga35b76067e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35e768f64_0_137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Status page</a:t>
            </a:r>
            <a:endParaRPr/>
          </a:p>
        </p:txBody>
      </p:sp>
      <p:sp>
        <p:nvSpPr>
          <p:cNvPr id="77" name="Google Shape;77;ga35e768f64_0_137"/>
          <p:cNvSpPr txBox="1"/>
          <p:nvPr>
            <p:ph idx="1" type="body"/>
          </p:nvPr>
        </p:nvSpPr>
        <p:spPr>
          <a:xfrm>
            <a:off x="6184300" y="6080650"/>
            <a:ext cx="6007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da-DK" sz="3500"/>
              <a:t>trello.com/b/hqd6UMGH</a:t>
            </a:r>
            <a:endParaRPr b="1" sz="3500"/>
          </a:p>
        </p:txBody>
      </p:sp>
      <p:pic>
        <p:nvPicPr>
          <p:cNvPr id="78" name="Google Shape;78;ga35e768f64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50" y="1488875"/>
            <a:ext cx="7235771" cy="45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35e768f64_0_22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Cloud</a:t>
            </a:r>
            <a:endParaRPr/>
          </a:p>
        </p:txBody>
      </p:sp>
      <p:sp>
        <p:nvSpPr>
          <p:cNvPr id="84" name="Google Shape;84;ga35e768f64_0_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5" name="Google Shape;85;ga35e768f6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34" y="1595575"/>
            <a:ext cx="4138775" cy="33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a35e768f6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500" y="166234"/>
            <a:ext cx="5318853" cy="33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a35e768f64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5379" y="3666650"/>
            <a:ext cx="4379471" cy="31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a35e768f64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850" y="3666650"/>
            <a:ext cx="2859800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35e768f64_0_64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Development environment</a:t>
            </a:r>
            <a:endParaRPr/>
          </a:p>
        </p:txBody>
      </p:sp>
      <p:pic>
        <p:nvPicPr>
          <p:cNvPr id="94" name="Google Shape;94;ga35e768f6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50" y="1595575"/>
            <a:ext cx="3296102" cy="49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a35e768f64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652" y="1747975"/>
            <a:ext cx="1942254" cy="49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a35e768f64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306" y="1747975"/>
            <a:ext cx="24193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35e768f64_0_85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Git repo</a:t>
            </a:r>
            <a:endParaRPr/>
          </a:p>
        </p:txBody>
      </p:sp>
      <p:sp>
        <p:nvSpPr>
          <p:cNvPr id="102" name="Google Shape;102;ga35e768f64_0_85"/>
          <p:cNvSpPr txBox="1"/>
          <p:nvPr>
            <p:ph idx="1" type="body"/>
          </p:nvPr>
        </p:nvSpPr>
        <p:spPr>
          <a:xfrm>
            <a:off x="838200" y="15955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u="sng">
                <a:solidFill>
                  <a:schemeClr val="hlink"/>
                </a:solidFill>
                <a:hlinkClick r:id="rId3"/>
              </a:rPr>
              <a:t>https://github.com/albert-kevin/</a:t>
            </a:r>
            <a:r>
              <a:rPr b="1" lang="da-DK" u="sng">
                <a:solidFill>
                  <a:schemeClr val="hlink"/>
                </a:solidFill>
                <a:hlinkClick r:id="rId4"/>
              </a:rPr>
              <a:t>SyntheticHealthData2020</a:t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3" name="Google Shape;103;ga35e768f64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724" y="2294524"/>
            <a:ext cx="8682397" cy="45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5e768f64_0_74"/>
          <p:cNvSpPr txBox="1"/>
          <p:nvPr>
            <p:ph type="title"/>
          </p:nvPr>
        </p:nvSpPr>
        <p:spPr>
          <a:xfrm>
            <a:off x="1707874" y="269875"/>
            <a:ext cx="96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285"/>
              </a:buClr>
              <a:buSzPts val="4400"/>
              <a:buFont typeface="Arial"/>
              <a:buNone/>
            </a:pPr>
            <a:r>
              <a:rPr lang="da-DK"/>
              <a:t>Datamodel</a:t>
            </a:r>
            <a:endParaRPr/>
          </a:p>
        </p:txBody>
      </p:sp>
      <p:pic>
        <p:nvPicPr>
          <p:cNvPr id="109" name="Google Shape;109;ga35e768f64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595575"/>
            <a:ext cx="584835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2020-11-24T20:16:00Z</dcterms:created>
  <dc:creator>Laura Sans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0x0101000F20838869CEA947B7ECAEFFACCE43D4</vt:lpwstr>
  </property>
</Properties>
</file>